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287" r:id="rId4"/>
    <p:sldId id="286" r:id="rId5"/>
    <p:sldId id="258" r:id="rId6"/>
    <p:sldId id="271" r:id="rId7"/>
    <p:sldId id="294" r:id="rId8"/>
    <p:sldId id="260" r:id="rId9"/>
    <p:sldId id="288" r:id="rId10"/>
    <p:sldId id="261" r:id="rId11"/>
    <p:sldId id="273" r:id="rId12"/>
    <p:sldId id="280" r:id="rId13"/>
    <p:sldId id="289" r:id="rId14"/>
    <p:sldId id="281" r:id="rId15"/>
    <p:sldId id="290" r:id="rId16"/>
    <p:sldId id="295" r:id="rId17"/>
    <p:sldId id="262" r:id="rId18"/>
    <p:sldId id="275" r:id="rId19"/>
    <p:sldId id="291" r:id="rId20"/>
    <p:sldId id="263" r:id="rId21"/>
    <p:sldId id="264" r:id="rId22"/>
    <p:sldId id="265" r:id="rId23"/>
    <p:sldId id="276" r:id="rId24"/>
    <p:sldId id="259" r:id="rId25"/>
    <p:sldId id="269" r:id="rId26"/>
    <p:sldId id="266" r:id="rId27"/>
    <p:sldId id="267" r:id="rId28"/>
    <p:sldId id="268" r:id="rId29"/>
    <p:sldId id="274" r:id="rId30"/>
    <p:sldId id="296" r:id="rId31"/>
    <p:sldId id="284" r:id="rId32"/>
    <p:sldId id="285" r:id="rId33"/>
    <p:sldId id="282" r:id="rId34"/>
    <p:sldId id="298" r:id="rId35"/>
    <p:sldId id="293" r:id="rId36"/>
    <p:sldId id="297" r:id="rId37"/>
    <p:sldId id="292" r:id="rId38"/>
  </p:sldIdLst>
  <p:sldSz cx="9144000" cy="6858000" type="screen4x3"/>
  <p:notesSz cx="6858000" cy="9026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23804"/>
    <a:srgbClr val="380803"/>
    <a:srgbClr val="3A0211"/>
    <a:srgbClr val="09013B"/>
    <a:srgbClr val="3A0B02"/>
    <a:srgbClr val="393B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380" y="-75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5675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5675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 smtClean="0">
                <a:latin typeface="Arial" charset="0"/>
              </a:defRPr>
            </a:lvl1pPr>
          </a:lstStyle>
          <a:p>
            <a:pPr>
              <a:defRPr/>
            </a:pPr>
            <a:fld id="{7CE88D02-DEBB-49AA-9554-47475DA2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93800" y="685800"/>
            <a:ext cx="4470400" cy="3352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2672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10600"/>
            <a:ext cx="2971800" cy="381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10600"/>
            <a:ext cx="2971800" cy="381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9E6C87F2-E275-4987-BB35-D4E3A82A5A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231C40-895A-4990-A9FE-C6E348984844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BF5FF-DECD-4488-B8A4-9890A5D6C763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5649B4-1A57-4E07-855A-9B436EF98AE7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4101F5-8B45-454D-8675-F4FF120C5D7D}" type="slidenum">
              <a:rPr lang="en-US"/>
              <a:pPr/>
              <a:t>12</a:t>
            </a:fld>
            <a:endParaRPr lang="en-US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9CB902-0F08-4AED-9989-C9C5BA77BD94}" type="slidenum">
              <a:rPr lang="en-US"/>
              <a:pPr/>
              <a:t>13</a:t>
            </a:fld>
            <a:endParaRPr lang="en-US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6ADAE2-5A04-4EA9-A6D9-290C015F9E4C}" type="slidenum">
              <a:rPr lang="en-US"/>
              <a:pPr/>
              <a:t>14</a:t>
            </a:fld>
            <a:endParaRPr lang="en-US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43FFE8-C3C5-4382-9235-4F8A2FBA6611}" type="slidenum">
              <a:rPr lang="en-US"/>
              <a:pPr/>
              <a:t>15</a:t>
            </a:fld>
            <a:endParaRPr lang="en-US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E7F352-1686-4EEF-BF4C-4A2FCE2DA6AA}" type="slidenum">
              <a:rPr lang="en-US"/>
              <a:pPr/>
              <a:t>16</a:t>
            </a:fld>
            <a:endParaRPr lang="en-US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B8F88D-51F5-4AA7-9EC4-C64B32936A17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C62D8-3F93-413D-8727-613DCFA26ADF}" type="slidenum">
              <a:rPr lang="en-US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D8888A-0959-4158-AA22-EA6229E6726F}" type="slidenum">
              <a:rPr lang="en-US"/>
              <a:pPr/>
              <a:t>19</a:t>
            </a:fld>
            <a:endParaRPr lang="en-US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39CBCD-463E-449B-8D7D-7FCD9A320559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3FD2BE9-C5CE-4EB2-8AB6-563C090FFB1F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0F325-FBCA-4A78-BEE8-AD486A0F2E3A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FA2804-87AC-48E2-A0AB-C9CA5736B041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A6F820-3A29-4949-921E-BB510ABC6B98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36F32A-D1E2-4F03-8A07-3DDAD090E056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272A85-EA75-41B2-AECB-7A371155406A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6073D-2060-459A-ADAD-7F71204484B8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B037B-E319-4FE5-9FC9-852AEA818FDE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8288B6-4BF1-4E18-9B04-85885CB65C36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936D49-34A5-4964-AEBB-BA2F6CEF3334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7B10EF-E860-403A-9F46-E0469095AA34}" type="slidenum">
              <a:rPr lang="en-US"/>
              <a:pPr/>
              <a:t>3</a:t>
            </a:fld>
            <a:endParaRPr lang="en-US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C0F456-CEB4-48FA-A3B6-648F10E94A63}" type="slidenum">
              <a:rPr lang="en-US"/>
              <a:pPr/>
              <a:t>30</a:t>
            </a:fld>
            <a:endParaRPr lang="en-US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9A02AC-606B-477B-85FD-AD876E612C44}" type="slidenum">
              <a:rPr lang="en-US"/>
              <a:pPr/>
              <a:t>31</a:t>
            </a:fld>
            <a:endParaRPr lang="en-US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80A964-51DF-484A-87A1-57DA36B1D02E}" type="slidenum">
              <a:rPr lang="en-US"/>
              <a:pPr/>
              <a:t>32</a:t>
            </a:fld>
            <a:endParaRPr lang="en-US"/>
          </a:p>
        </p:txBody>
      </p:sp>
      <p:sp>
        <p:nvSpPr>
          <p:cNvPr id="737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DD95BB-87E8-4473-9C75-8B056CDE3097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F9BE1B-16ED-40D8-9925-0C2416A762CB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84DD7F-31C9-4EBB-8119-FFCAF554264A}" type="slidenum">
              <a:rPr lang="en-US"/>
              <a:pPr/>
              <a:t>35</a:t>
            </a:fld>
            <a:endParaRPr lang="en-US"/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7FA028-1768-4D39-B4CA-C545551EF226}" type="slidenum">
              <a:rPr lang="en-US"/>
              <a:pPr/>
              <a:t>36</a:t>
            </a:fld>
            <a:endParaRPr lang="en-US"/>
          </a:p>
        </p:txBody>
      </p:sp>
      <p:sp>
        <p:nvSpPr>
          <p:cNvPr id="778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F5AE77-A9F1-476D-9C7F-26FA312327AE}" type="slidenum">
              <a:rPr lang="en-US"/>
              <a:pPr/>
              <a:t>37</a:t>
            </a:fld>
            <a:endParaRPr lang="en-US"/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425A17-CA7D-48BD-96F5-2BB759062C90}" type="slidenum">
              <a:rPr lang="en-US"/>
              <a:pPr/>
              <a:t>4</a:t>
            </a:fld>
            <a:endParaRPr lang="en-US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19AC4B-57F2-4FB4-9DDF-2A1FB014C9A6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C286DA-C301-458A-AE4A-2CA067BE0F76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44BD5B-76B1-4501-91D0-3F31BFB0F9A6}" type="slidenum">
              <a:rPr lang="en-US"/>
              <a:pPr/>
              <a:t>7</a:t>
            </a:fld>
            <a:endParaRPr lang="en-US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1430CB-23A4-43B4-8608-BB40EE5DDF39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03DFD2-5B06-4E26-B977-5D069A39449E}" type="slidenum">
              <a:rPr lang="en-US"/>
              <a:pPr/>
              <a:t>9</a:t>
            </a:fld>
            <a:endParaRPr lang="en-US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26"/>
          <p:cNvGrpSpPr>
            <a:grpSpLocks/>
          </p:cNvGrpSpPr>
          <p:nvPr/>
        </p:nvGrpSpPr>
        <p:grpSpPr bwMode="auto">
          <a:xfrm>
            <a:off x="457200" y="2363788"/>
            <a:ext cx="8153400" cy="1600200"/>
            <a:chOff x="288" y="1489"/>
            <a:chExt cx="5136" cy="1008"/>
          </a:xfrm>
        </p:grpSpPr>
        <p:sp>
          <p:nvSpPr>
            <p:cNvPr id="5" name="Arc 1027"/>
            <p:cNvSpPr>
              <a:spLocks/>
            </p:cNvSpPr>
            <p:nvPr/>
          </p:nvSpPr>
          <p:spPr bwMode="invGray">
            <a:xfrm>
              <a:off x="3595" y="1489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1028"/>
            <p:cNvSpPr>
              <a:spLocks/>
            </p:cNvSpPr>
            <p:nvPr/>
          </p:nvSpPr>
          <p:spPr bwMode="invGray">
            <a:xfrm>
              <a:off x="3548" y="1593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Arc 1029"/>
            <p:cNvSpPr>
              <a:spLocks/>
            </p:cNvSpPr>
            <p:nvPr/>
          </p:nvSpPr>
          <p:spPr bwMode="invGray">
            <a:xfrm>
              <a:off x="3521" y="1732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AutoShape 1030"/>
            <p:cNvSpPr>
              <a:spLocks noChangeArrowheads="1"/>
            </p:cNvSpPr>
            <p:nvPr/>
          </p:nvSpPr>
          <p:spPr bwMode="invGray">
            <a:xfrm>
              <a:off x="288" y="1940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51207" name="Rectangle 103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447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08" name="Rectangle 103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103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Rectangle 103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3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F21B6A-A1D6-451D-B36A-9CBC45E9E7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72AA95-4EC1-4867-8CBB-4F3543FDE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39DF6-F18E-442A-9C82-DA2701385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8625-2CB1-4294-BF77-E92D09AB47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9123A-9E71-47F6-BD96-6014475DC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DFD3F-27E9-4829-B786-5F6860297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574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ACC5E-C6A8-4B29-B9B5-6E22455B3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28A2F-0BC7-416B-A4AA-47A35DDA5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1B78B-264B-4B24-B54F-207FD01DBB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98C74-E131-4826-B379-B58653DFB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1555B-6124-4CBD-87F1-6E61ECEB86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942F86-9B9E-4F09-B68A-51DED07DCB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457200" y="992188"/>
            <a:ext cx="8153400" cy="1600200"/>
            <a:chOff x="288" y="625"/>
            <a:chExt cx="5136" cy="1008"/>
          </a:xfrm>
        </p:grpSpPr>
        <p:sp>
          <p:nvSpPr>
            <p:cNvPr id="50179" name="Arc 3"/>
            <p:cNvSpPr>
              <a:spLocks/>
            </p:cNvSpPr>
            <p:nvPr/>
          </p:nvSpPr>
          <p:spPr bwMode="invGray">
            <a:xfrm>
              <a:off x="3595" y="625"/>
              <a:ext cx="1829" cy="1008"/>
            </a:xfrm>
            <a:custGeom>
              <a:avLst/>
              <a:gdLst>
                <a:gd name="G0" fmla="+- 312 0 0"/>
                <a:gd name="G1" fmla="+- 21600 0 0"/>
                <a:gd name="G2" fmla="+- 21600 0 0"/>
                <a:gd name="T0" fmla="*/ 300 w 21912"/>
                <a:gd name="T1" fmla="*/ 0 h 43200"/>
                <a:gd name="T2" fmla="*/ 0 w 21912"/>
                <a:gd name="T3" fmla="*/ 43198 h 43200"/>
                <a:gd name="T4" fmla="*/ 312 w 21912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12" h="43200" fill="none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</a:path>
                <a:path w="21912" h="43200" stroke="0" extrusionOk="0">
                  <a:moveTo>
                    <a:pt x="300" y="0"/>
                  </a:moveTo>
                  <a:cubicBezTo>
                    <a:pt x="304" y="0"/>
                    <a:pt x="308" y="-1"/>
                    <a:pt x="312" y="0"/>
                  </a:cubicBezTo>
                  <a:cubicBezTo>
                    <a:pt x="12241" y="0"/>
                    <a:pt x="21912" y="9670"/>
                    <a:pt x="21912" y="21600"/>
                  </a:cubicBezTo>
                  <a:cubicBezTo>
                    <a:pt x="21912" y="33529"/>
                    <a:pt x="12241" y="43200"/>
                    <a:pt x="312" y="43200"/>
                  </a:cubicBezTo>
                  <a:cubicBezTo>
                    <a:pt x="207" y="43200"/>
                    <a:pt x="103" y="43199"/>
                    <a:pt x="0" y="43197"/>
                  </a:cubicBezTo>
                  <a:lnTo>
                    <a:pt x="312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6633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80" name="Arc 4"/>
            <p:cNvSpPr>
              <a:spLocks/>
            </p:cNvSpPr>
            <p:nvPr/>
          </p:nvSpPr>
          <p:spPr bwMode="invGray">
            <a:xfrm>
              <a:off x="3548" y="729"/>
              <a:ext cx="1831" cy="800"/>
            </a:xfrm>
            <a:custGeom>
              <a:avLst/>
              <a:gdLst>
                <a:gd name="G0" fmla="+- 324 0 0"/>
                <a:gd name="G1" fmla="+- 21600 0 0"/>
                <a:gd name="G2" fmla="+- 21600 0 0"/>
                <a:gd name="T0" fmla="*/ 312 w 21924"/>
                <a:gd name="T1" fmla="*/ 0 h 43200"/>
                <a:gd name="T2" fmla="*/ 0 w 21924"/>
                <a:gd name="T3" fmla="*/ 43198 h 43200"/>
                <a:gd name="T4" fmla="*/ 324 w 21924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4" h="43200" fill="none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</a:path>
                <a:path w="21924" h="43200" stroke="0" extrusionOk="0">
                  <a:moveTo>
                    <a:pt x="312" y="0"/>
                  </a:moveTo>
                  <a:cubicBezTo>
                    <a:pt x="316" y="0"/>
                    <a:pt x="320" y="-1"/>
                    <a:pt x="324" y="0"/>
                  </a:cubicBezTo>
                  <a:cubicBezTo>
                    <a:pt x="12253" y="0"/>
                    <a:pt x="21924" y="9670"/>
                    <a:pt x="21924" y="21600"/>
                  </a:cubicBezTo>
                  <a:cubicBezTo>
                    <a:pt x="21924" y="33529"/>
                    <a:pt x="12253" y="43200"/>
                    <a:pt x="324" y="43200"/>
                  </a:cubicBezTo>
                  <a:cubicBezTo>
                    <a:pt x="215" y="43200"/>
                    <a:pt x="107" y="43199"/>
                    <a:pt x="0" y="43197"/>
                  </a:cubicBezTo>
                  <a:lnTo>
                    <a:pt x="324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944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81" name="Arc 5"/>
            <p:cNvSpPr>
              <a:spLocks/>
            </p:cNvSpPr>
            <p:nvPr/>
          </p:nvSpPr>
          <p:spPr bwMode="invGray">
            <a:xfrm>
              <a:off x="3521" y="868"/>
              <a:ext cx="1830" cy="522"/>
            </a:xfrm>
            <a:custGeom>
              <a:avLst/>
              <a:gdLst>
                <a:gd name="G0" fmla="+- 325 0 0"/>
                <a:gd name="G1" fmla="+- 21600 0 0"/>
                <a:gd name="G2" fmla="+- 21600 0 0"/>
                <a:gd name="T0" fmla="*/ 313 w 21925"/>
                <a:gd name="T1" fmla="*/ 0 h 43200"/>
                <a:gd name="T2" fmla="*/ 0 w 21925"/>
                <a:gd name="T3" fmla="*/ 43198 h 43200"/>
                <a:gd name="T4" fmla="*/ 325 w 21925"/>
                <a:gd name="T5" fmla="*/ 21600 h 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925" h="43200" fill="none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</a:path>
                <a:path w="21925" h="43200" stroke="0" extrusionOk="0">
                  <a:moveTo>
                    <a:pt x="313" y="0"/>
                  </a:moveTo>
                  <a:cubicBezTo>
                    <a:pt x="317" y="0"/>
                    <a:pt x="321" y="-1"/>
                    <a:pt x="325" y="0"/>
                  </a:cubicBezTo>
                  <a:cubicBezTo>
                    <a:pt x="12254" y="0"/>
                    <a:pt x="21925" y="9670"/>
                    <a:pt x="21925" y="21600"/>
                  </a:cubicBezTo>
                  <a:cubicBezTo>
                    <a:pt x="21925" y="33529"/>
                    <a:pt x="12254" y="43200"/>
                    <a:pt x="325" y="43200"/>
                  </a:cubicBezTo>
                  <a:cubicBezTo>
                    <a:pt x="216" y="43200"/>
                    <a:pt x="108" y="43199"/>
                    <a:pt x="0" y="43197"/>
                  </a:cubicBezTo>
                  <a:lnTo>
                    <a:pt x="325" y="2160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B75B00"/>
                </a:gs>
              </a:gsLst>
              <a:lin ang="0" scaled="1"/>
            </a:gradFill>
            <a:ln w="9525" cap="rnd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0182" name="AutoShape 6"/>
            <p:cNvSpPr>
              <a:spLocks noChangeArrowheads="1"/>
            </p:cNvSpPr>
            <p:nvPr/>
          </p:nvSpPr>
          <p:spPr bwMode="invGray">
            <a:xfrm>
              <a:off x="288" y="1076"/>
              <a:ext cx="4988" cy="104"/>
            </a:xfrm>
            <a:prstGeom prst="roundRect">
              <a:avLst>
                <a:gd name="adj" fmla="val 49995"/>
              </a:avLst>
            </a:prstGeom>
            <a:gradFill rotWithShape="0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075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0574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018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3147C5E3-AE9A-4DE5-8B72-05108ADBE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ransition>
    <p:zoom dir="in"/>
  </p:transition>
  <p:txStyles>
    <p:titleStyle>
      <a:lvl1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3/JWW_TheLadyOfShallot_1888.jpg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ffenglish.com/romanticism/declaration.html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457200"/>
            <a:ext cx="8382000" cy="2133600"/>
          </a:xfrm>
          <a:noFill/>
        </p:spPr>
        <p:txBody>
          <a:bodyPr anchor="ctr"/>
          <a:lstStyle/>
          <a:p>
            <a:r>
              <a:rPr lang="en-US" sz="8000" b="1" i="0" smtClean="0">
                <a:latin typeface="Brush Script MT" pitchFamily="66" charset="0"/>
              </a:rPr>
              <a:t>The Age of Romanticism</a:t>
            </a:r>
            <a:endParaRPr lang="en-US" sz="7200" b="1" i="0" smtClean="0">
              <a:solidFill>
                <a:srgbClr val="3A0211"/>
              </a:solidFill>
              <a:latin typeface="Brush Script MT" pitchFamily="66" charset="0"/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819400"/>
            <a:ext cx="6629400" cy="3429000"/>
          </a:xfrm>
          <a:noFill/>
        </p:spPr>
        <p:txBody>
          <a:bodyPr anchor="ctr"/>
          <a:lstStyle/>
          <a:p>
            <a:r>
              <a:rPr lang="en-US" sz="5000" smtClean="0">
                <a:solidFill>
                  <a:schemeClr val="hlink"/>
                </a:solidFill>
              </a:rPr>
              <a:t>An Age of Passion, Rebellion, Individuality, Imagination, Intuition, Idealism, and Creativity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5366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0"/>
            <a:ext cx="56753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0" y="381000"/>
            <a:ext cx="8686800" cy="5319713"/>
            <a:chOff x="0" y="278"/>
            <a:chExt cx="5472" cy="3351"/>
          </a:xfrm>
        </p:grpSpPr>
        <p:sp>
          <p:nvSpPr>
            <p:cNvPr id="13319" name="Rectangle 7"/>
            <p:cNvSpPr>
              <a:spLocks noChangeArrowheads="1"/>
            </p:cNvSpPr>
            <p:nvPr/>
          </p:nvSpPr>
          <p:spPr bwMode="auto">
            <a:xfrm>
              <a:off x="38" y="278"/>
              <a:ext cx="1045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The </a:t>
              </a:r>
            </a:p>
            <a:p>
              <a:r>
                <a:rPr lang="en-US">
                  <a:latin typeface="Arial" charset="0"/>
                </a:rPr>
                <a:t>exaltation</a:t>
              </a:r>
            </a:p>
            <a:p>
              <a:r>
                <a:rPr lang="en-US">
                  <a:latin typeface="Arial" charset="0"/>
                </a:rPr>
                <a:t>of a simple</a:t>
              </a:r>
            </a:p>
            <a:p>
              <a:r>
                <a:rPr lang="en-US">
                  <a:latin typeface="Arial" charset="0"/>
                </a:rPr>
                <a:t>honest life</a:t>
              </a:r>
            </a:p>
          </p:txBody>
        </p:sp>
        <p:sp>
          <p:nvSpPr>
            <p:cNvPr id="13320" name="Rectangle 8"/>
            <p:cNvSpPr>
              <a:spLocks noChangeArrowheads="1"/>
            </p:cNvSpPr>
            <p:nvPr/>
          </p:nvSpPr>
          <p:spPr bwMode="auto">
            <a:xfrm>
              <a:off x="0" y="3187"/>
              <a:ext cx="1168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n-US" sz="2000">
                  <a:latin typeface="Arial" charset="0"/>
                </a:rPr>
                <a:t>Jean-Francois</a:t>
              </a:r>
            </a:p>
            <a:p>
              <a:r>
                <a:rPr lang="en-US" sz="2000">
                  <a:latin typeface="Arial" charset="0"/>
                </a:rPr>
                <a:t>Millet</a:t>
              </a:r>
            </a:p>
          </p:txBody>
        </p:sp>
        <p:sp>
          <p:nvSpPr>
            <p:cNvPr id="13321" name="Rectangle 9"/>
            <p:cNvSpPr>
              <a:spLocks noChangeArrowheads="1"/>
            </p:cNvSpPr>
            <p:nvPr/>
          </p:nvSpPr>
          <p:spPr bwMode="auto">
            <a:xfrm>
              <a:off x="4694" y="2582"/>
              <a:ext cx="778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i="1">
                  <a:latin typeface="Arial" charset="0"/>
                </a:rPr>
                <a:t>Woman</a:t>
              </a:r>
            </a:p>
            <a:p>
              <a:r>
                <a:rPr lang="en-US" i="1">
                  <a:latin typeface="Arial" charset="0"/>
                </a:rPr>
                <a:t>Baking </a:t>
              </a:r>
            </a:p>
            <a:p>
              <a:r>
                <a:rPr lang="en-US" i="1">
                  <a:latin typeface="Arial" charset="0"/>
                </a:rPr>
                <a:t>Bread</a:t>
              </a:r>
              <a:endParaRPr lang="en-US">
                <a:latin typeface="Arial" charset="0"/>
              </a:endParaRPr>
            </a:p>
            <a:p>
              <a:r>
                <a:rPr lang="en-US">
                  <a:latin typeface="Arial" charset="0"/>
                </a:rPr>
                <a:t>1853-4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0"/>
            <a:ext cx="5410200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15875" y="898525"/>
            <a:ext cx="8931275" cy="4964113"/>
            <a:chOff x="-10" y="566"/>
            <a:chExt cx="5599" cy="3108"/>
          </a:xfrm>
        </p:grpSpPr>
        <p:sp>
          <p:nvSpPr>
            <p:cNvPr id="14340" name="Rectangle 3"/>
            <p:cNvSpPr>
              <a:spLocks noChangeArrowheads="1"/>
            </p:cNvSpPr>
            <p:nvPr/>
          </p:nvSpPr>
          <p:spPr bwMode="auto">
            <a:xfrm>
              <a:off x="96" y="614"/>
              <a:ext cx="960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  Exotic.</a:t>
              </a:r>
            </a:p>
          </p:txBody>
        </p:sp>
        <p:sp>
          <p:nvSpPr>
            <p:cNvPr id="14341" name="Rectangle 4"/>
            <p:cNvSpPr>
              <a:spLocks noChangeArrowheads="1"/>
            </p:cNvSpPr>
            <p:nvPr/>
          </p:nvSpPr>
          <p:spPr bwMode="auto">
            <a:xfrm>
              <a:off x="4598" y="566"/>
              <a:ext cx="901" cy="2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Primitive.</a:t>
              </a:r>
            </a:p>
          </p:txBody>
        </p:sp>
        <p:sp>
          <p:nvSpPr>
            <p:cNvPr id="14342" name="Rectangle 5"/>
            <p:cNvSpPr>
              <a:spLocks noChangeArrowheads="1"/>
            </p:cNvSpPr>
            <p:nvPr/>
          </p:nvSpPr>
          <p:spPr bwMode="auto">
            <a:xfrm>
              <a:off x="-10" y="3235"/>
              <a:ext cx="1320" cy="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000">
                  <a:latin typeface="Arial" charset="0"/>
                </a:rPr>
                <a:t>Marie-Guillemine</a:t>
              </a:r>
            </a:p>
            <a:p>
              <a:r>
                <a:rPr lang="en-US" sz="2000">
                  <a:latin typeface="Arial" charset="0"/>
                </a:rPr>
                <a:t>Benoist</a:t>
              </a:r>
            </a:p>
          </p:txBody>
        </p:sp>
        <p:sp>
          <p:nvSpPr>
            <p:cNvPr id="14343" name="Rectangle 6"/>
            <p:cNvSpPr>
              <a:spLocks noChangeArrowheads="1"/>
            </p:cNvSpPr>
            <p:nvPr/>
          </p:nvSpPr>
          <p:spPr bwMode="auto">
            <a:xfrm>
              <a:off x="4598" y="3120"/>
              <a:ext cx="991" cy="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n-US" i="1">
                  <a:latin typeface="Arial" charset="0"/>
                </a:rPr>
                <a:t>Portrait of</a:t>
              </a:r>
            </a:p>
            <a:p>
              <a:r>
                <a:rPr lang="en-US" i="1">
                  <a:latin typeface="Arial" charset="0"/>
                </a:rPr>
                <a:t>a Negress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-15875" y="5775325"/>
            <a:ext cx="9277350" cy="822325"/>
            <a:chOff x="-10" y="3638"/>
            <a:chExt cx="5844" cy="518"/>
          </a:xfrm>
        </p:grpSpPr>
        <p:sp>
          <p:nvSpPr>
            <p:cNvPr id="15364" name="Rectangle 3"/>
            <p:cNvSpPr>
              <a:spLocks noChangeArrowheads="1"/>
            </p:cNvSpPr>
            <p:nvPr/>
          </p:nvSpPr>
          <p:spPr bwMode="auto">
            <a:xfrm>
              <a:off x="-10" y="3830"/>
              <a:ext cx="117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Paul Gaugin</a:t>
              </a:r>
            </a:p>
          </p:txBody>
        </p:sp>
        <p:sp>
          <p:nvSpPr>
            <p:cNvPr id="15365" name="Rectangle 4"/>
            <p:cNvSpPr>
              <a:spLocks noChangeArrowheads="1"/>
            </p:cNvSpPr>
            <p:nvPr/>
          </p:nvSpPr>
          <p:spPr bwMode="auto">
            <a:xfrm>
              <a:off x="4656" y="3638"/>
              <a:ext cx="1178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n-US" i="1">
                  <a:latin typeface="Arial" charset="0"/>
                </a:rPr>
                <a:t>Miraculous</a:t>
              </a:r>
              <a:endParaRPr lang="en-US" i="1">
                <a:solidFill>
                  <a:srgbClr val="323804"/>
                </a:solidFill>
                <a:latin typeface="Arial" charset="0"/>
              </a:endParaRPr>
            </a:p>
            <a:p>
              <a:r>
                <a:rPr lang="en-US" i="1">
                  <a:latin typeface="Arial" charset="0"/>
                </a:rPr>
                <a:t>Source</a:t>
              </a:r>
              <a:endParaRPr lang="en-US" i="1">
                <a:solidFill>
                  <a:srgbClr val="323804"/>
                </a:solidFill>
                <a:latin typeface="Arial" charset="0"/>
              </a:endParaRP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smtClean="0"/>
              <a:t>The Exotic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04800" y="304800"/>
            <a:ext cx="8382000" cy="6248400"/>
            <a:chOff x="192" y="192"/>
            <a:chExt cx="5280" cy="3936"/>
          </a:xfrm>
        </p:grpSpPr>
        <p:pic>
          <p:nvPicPr>
            <p:cNvPr id="16388" name="Picture 4" descr="arab-lio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192"/>
              <a:ext cx="3214" cy="3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89" name="Text Box 5"/>
            <p:cNvSpPr txBox="1">
              <a:spLocks noChangeArrowheads="1"/>
            </p:cNvSpPr>
            <p:nvPr/>
          </p:nvSpPr>
          <p:spPr bwMode="auto">
            <a:xfrm>
              <a:off x="3648" y="2160"/>
              <a:ext cx="1824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Arab Being attacked by a Lion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985838"/>
            <a:ext cx="9142413" cy="579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136525" y="212725"/>
            <a:ext cx="8474075" cy="1196975"/>
            <a:chOff x="86" y="134"/>
            <a:chExt cx="5338" cy="754"/>
          </a:xfrm>
        </p:grpSpPr>
        <p:grpSp>
          <p:nvGrpSpPr>
            <p:cNvPr id="17412" name="Group 6"/>
            <p:cNvGrpSpPr>
              <a:grpSpLocks/>
            </p:cNvGrpSpPr>
            <p:nvPr/>
          </p:nvGrpSpPr>
          <p:grpSpPr bwMode="auto">
            <a:xfrm>
              <a:off x="86" y="134"/>
              <a:ext cx="5338" cy="518"/>
              <a:chOff x="86" y="134"/>
              <a:chExt cx="5338" cy="518"/>
            </a:xfrm>
          </p:grpSpPr>
          <p:sp>
            <p:nvSpPr>
              <p:cNvPr id="17414" name="Rectangle 3"/>
              <p:cNvSpPr>
                <a:spLocks noChangeArrowheads="1"/>
              </p:cNvSpPr>
              <p:nvPr/>
            </p:nvSpPr>
            <p:spPr bwMode="auto">
              <a:xfrm>
                <a:off x="86" y="149"/>
                <a:ext cx="2621" cy="2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en-US" sz="2200">
                    <a:latin typeface="Arial" charset="0"/>
                  </a:rPr>
                  <a:t>Jean Auguste Dominique Ingres</a:t>
                </a:r>
              </a:p>
            </p:txBody>
          </p:sp>
          <p:sp>
            <p:nvSpPr>
              <p:cNvPr id="17415" name="Rectangle 4"/>
              <p:cNvSpPr>
                <a:spLocks noChangeArrowheads="1"/>
              </p:cNvSpPr>
              <p:nvPr/>
            </p:nvSpPr>
            <p:spPr bwMode="auto">
              <a:xfrm>
                <a:off x="3312" y="134"/>
                <a:ext cx="211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>
                <a:spAutoFit/>
              </a:bodyPr>
              <a:lstStyle/>
              <a:p>
                <a:r>
                  <a:rPr lang="en-US" i="1">
                    <a:latin typeface="Arial" charset="0"/>
                  </a:rPr>
                  <a:t>Le Grande Odalisque</a:t>
                </a:r>
              </a:p>
              <a:p>
                <a:r>
                  <a:rPr lang="en-US" i="1">
                    <a:latin typeface="Arial" charset="0"/>
                  </a:rPr>
                  <a:t>             </a:t>
                </a:r>
                <a:r>
                  <a:rPr lang="en-US">
                    <a:latin typeface="Arial" charset="0"/>
                  </a:rPr>
                  <a:t>1814</a:t>
                </a:r>
              </a:p>
            </p:txBody>
          </p:sp>
        </p:grpSp>
        <p:sp>
          <p:nvSpPr>
            <p:cNvPr id="17413" name="Rectangle 5"/>
            <p:cNvSpPr>
              <a:spLocks noChangeArrowheads="1"/>
            </p:cNvSpPr>
            <p:nvPr/>
          </p:nvSpPr>
          <p:spPr bwMode="auto">
            <a:xfrm>
              <a:off x="2486" y="657"/>
              <a:ext cx="141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1800" b="1">
                  <a:latin typeface="Arial" charset="0"/>
                </a:rPr>
                <a:t>Turkish Harem Girl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7772400" cy="762000"/>
          </a:xfrm>
        </p:spPr>
        <p:txBody>
          <a:bodyPr/>
          <a:lstStyle/>
          <a:p>
            <a:r>
              <a:rPr lang="en-US" smtClean="0"/>
              <a:t>The Exotic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1000" y="762000"/>
            <a:ext cx="6934200" cy="5867400"/>
            <a:chOff x="240" y="480"/>
            <a:chExt cx="4368" cy="3696"/>
          </a:xfrm>
        </p:grpSpPr>
        <p:pic>
          <p:nvPicPr>
            <p:cNvPr id="18436" name="Picture 4" descr="algerian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480"/>
              <a:ext cx="4368" cy="3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384" y="3888"/>
              <a:ext cx="2736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Algerian Women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11"/>
          <p:cNvGrpSpPr>
            <a:grpSpLocks/>
          </p:cNvGrpSpPr>
          <p:nvPr/>
        </p:nvGrpSpPr>
        <p:grpSpPr bwMode="auto">
          <a:xfrm>
            <a:off x="762000" y="104775"/>
            <a:ext cx="8153400" cy="6753225"/>
            <a:chOff x="480" y="66"/>
            <a:chExt cx="5136" cy="4254"/>
          </a:xfrm>
        </p:grpSpPr>
        <p:grpSp>
          <p:nvGrpSpPr>
            <p:cNvPr id="19459" name="Group 9"/>
            <p:cNvGrpSpPr>
              <a:grpSpLocks/>
            </p:cNvGrpSpPr>
            <p:nvPr/>
          </p:nvGrpSpPr>
          <p:grpSpPr bwMode="auto">
            <a:xfrm>
              <a:off x="480" y="66"/>
              <a:ext cx="5136" cy="4254"/>
              <a:chOff x="480" y="66"/>
              <a:chExt cx="5136" cy="4254"/>
            </a:xfrm>
          </p:grpSpPr>
          <p:grpSp>
            <p:nvGrpSpPr>
              <p:cNvPr id="19461" name="Group 7"/>
              <p:cNvGrpSpPr>
                <a:grpSpLocks/>
              </p:cNvGrpSpPr>
              <p:nvPr/>
            </p:nvGrpSpPr>
            <p:grpSpPr bwMode="auto">
              <a:xfrm>
                <a:off x="480" y="66"/>
                <a:ext cx="5136" cy="4254"/>
                <a:chOff x="480" y="66"/>
                <a:chExt cx="5136" cy="4254"/>
              </a:xfrm>
            </p:grpSpPr>
            <p:pic>
              <p:nvPicPr>
                <p:cNvPr id="19463" name="Picture 5" descr="Th%C3%A9odore_Chass%C3%A9riau_005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480" y="66"/>
                  <a:ext cx="3384" cy="42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9464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3984" y="3168"/>
                  <a:ext cx="1632" cy="863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/>
                    <a:t>Theodore Chasseriau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en-US"/>
                    <a:t>Cossack woman</a:t>
                  </a:r>
                </a:p>
              </p:txBody>
            </p:sp>
          </p:grpSp>
          <p:pic>
            <p:nvPicPr>
              <p:cNvPr id="19462" name="Picture 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5280" y="2640"/>
                <a:ext cx="312" cy="31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</p:pic>
        </p:grpSp>
        <p:sp>
          <p:nvSpPr>
            <p:cNvPr id="19460" name="Text Box 10"/>
            <p:cNvSpPr txBox="1">
              <a:spLocks noChangeArrowheads="1"/>
            </p:cNvSpPr>
            <p:nvPr/>
          </p:nvSpPr>
          <p:spPr bwMode="auto">
            <a:xfrm>
              <a:off x="4080" y="288"/>
              <a:ext cx="139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The Exotic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2057400"/>
            <a:ext cx="6172200" cy="4114800"/>
          </a:xfrm>
          <a:noFill/>
        </p:spPr>
        <p:txBody>
          <a:bodyPr/>
          <a:lstStyle/>
          <a:p>
            <a:r>
              <a:rPr lang="en-US" smtClean="0"/>
              <a:t>Faith in Common People</a:t>
            </a:r>
          </a:p>
          <a:p>
            <a:pPr lvl="1">
              <a:buFontTx/>
              <a:buNone/>
            </a:pPr>
            <a:r>
              <a:rPr lang="en-US" sz="3600" smtClean="0"/>
              <a:t>“For there’s not a man that lives who hath not known his god-like hours” Wordsworth</a:t>
            </a:r>
          </a:p>
          <a:p>
            <a:pPr lvl="1">
              <a:buFontTx/>
              <a:buNone/>
            </a:pPr>
            <a:r>
              <a:rPr lang="en-US" sz="3600" smtClean="0"/>
              <a:t>Man is as “a god, though in the germ.”  Browning</a:t>
            </a:r>
            <a:endParaRPr lang="en-US" sz="3200" smtClean="0"/>
          </a:p>
        </p:txBody>
      </p:sp>
      <p:graphicFrame>
        <p:nvGraphicFramePr>
          <p:cNvPr id="116736" name="Object 1024"/>
          <p:cNvGraphicFramePr>
            <a:graphicFrameLocks noChangeAspect="1"/>
          </p:cNvGraphicFramePr>
          <p:nvPr/>
        </p:nvGraphicFramePr>
        <p:xfrm>
          <a:off x="5867400" y="3651250"/>
          <a:ext cx="3657600" cy="3206750"/>
        </p:xfrm>
        <a:graphic>
          <a:graphicData uri="http://schemas.openxmlformats.org/presentationml/2006/ole">
            <p:oleObj spid="_x0000_s2050" name="Clip" r:id="rId5" imgW="3956040" imgH="3468960" progId="MS_ClipArt_Gallery.2">
              <p:embed/>
            </p:oleObj>
          </a:graphicData>
        </a:graphic>
      </p:graphicFrame>
    </p:spTree>
  </p:cSld>
  <p:clrMapOvr>
    <a:masterClrMapping/>
  </p:clrMapOvr>
  <p:transition>
    <p:zoom dir="in"/>
    <p:sndAc>
      <p:stSnd>
        <p:snd r:embed="rId4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6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6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070725" y="3717925"/>
            <a:ext cx="21320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="1">
                <a:latin typeface="Arial" charset="0"/>
              </a:rPr>
              <a:t>Honore</a:t>
            </a:r>
          </a:p>
          <a:p>
            <a:r>
              <a:rPr lang="en-US" b="1">
                <a:latin typeface="Arial" charset="0"/>
              </a:rPr>
              <a:t>Daumier</a:t>
            </a:r>
          </a:p>
          <a:p>
            <a:r>
              <a:rPr lang="en-US" b="1">
                <a:latin typeface="Arial" charset="0"/>
              </a:rPr>
              <a:t>1862--realism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US" sz="4000" smtClean="0"/>
              <a:t>The Common People  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28600" y="1143000"/>
            <a:ext cx="8610600" cy="5715000"/>
            <a:chOff x="144" y="720"/>
            <a:chExt cx="5424" cy="3600"/>
          </a:xfrm>
        </p:grpSpPr>
        <p:pic>
          <p:nvPicPr>
            <p:cNvPr id="21508" name="Picture 8" descr="orphan-cemeter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720"/>
              <a:ext cx="3882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9" name="Text Box 9"/>
            <p:cNvSpPr txBox="1">
              <a:spLocks noChangeArrowheads="1"/>
            </p:cNvSpPr>
            <p:nvPr/>
          </p:nvSpPr>
          <p:spPr bwMode="auto">
            <a:xfrm>
              <a:off x="4272" y="2256"/>
              <a:ext cx="1296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/>
                <a:t>An Orphan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r>
              <a:rPr lang="en-US" sz="7200" b="1" i="0" smtClean="0">
                <a:solidFill>
                  <a:schemeClr val="tx1"/>
                </a:solidFill>
                <a:latin typeface="Brush Script MT" pitchFamily="66" charset="0"/>
              </a:rPr>
              <a:t>The Age of Romanticism</a:t>
            </a:r>
            <a:endParaRPr lang="en-US" sz="7200" b="1" i="0" smtClean="0">
              <a:solidFill>
                <a:srgbClr val="3A0211"/>
              </a:solidFill>
              <a:latin typeface="Brush Script MT" pitchFamily="66" charset="0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4876800" cy="4953000"/>
          </a:xfrm>
          <a:noFill/>
        </p:spPr>
        <p:txBody>
          <a:bodyPr/>
          <a:lstStyle/>
          <a:p>
            <a:pPr marL="222250" indent="-222250">
              <a:buFontTx/>
              <a:buNone/>
            </a:pPr>
            <a:r>
              <a:rPr lang="en-US" sz="2800" smtClean="0"/>
              <a:t>Several centuries B.C., Plato described humans as a careful balance of </a:t>
            </a:r>
            <a:r>
              <a:rPr lang="en-US" sz="2800" b="1" u="sng" smtClean="0"/>
              <a:t>reason, passions, and appetites</a:t>
            </a:r>
            <a:r>
              <a:rPr lang="en-US" sz="2800" smtClean="0"/>
              <a:t>, with reason as the guide.  The Age of Reason elevated </a:t>
            </a:r>
            <a:r>
              <a:rPr lang="en-US" sz="2800" b="1" smtClean="0"/>
              <a:t>reason</a:t>
            </a:r>
            <a:r>
              <a:rPr lang="en-US" sz="2800" smtClean="0"/>
              <a:t>, but perhaps suppressed passions too much.  For some, the emphasis on reason had gotten out of balance with the rest of human nature.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953000" y="2209800"/>
            <a:ext cx="4191000" cy="4038600"/>
            <a:chOff x="3120" y="1392"/>
            <a:chExt cx="2640" cy="2544"/>
          </a:xfrm>
        </p:grpSpPr>
        <p:grpSp>
          <p:nvGrpSpPr>
            <p:cNvPr id="1030" name="Group 16"/>
            <p:cNvGrpSpPr>
              <a:grpSpLocks/>
            </p:cNvGrpSpPr>
            <p:nvPr/>
          </p:nvGrpSpPr>
          <p:grpSpPr bwMode="auto">
            <a:xfrm>
              <a:off x="3120" y="1392"/>
              <a:ext cx="2640" cy="2544"/>
              <a:chOff x="3120" y="1349"/>
              <a:chExt cx="2340" cy="2047"/>
            </a:xfrm>
          </p:grpSpPr>
          <p:graphicFrame>
            <p:nvGraphicFramePr>
              <p:cNvPr id="1026" name="Object 6"/>
              <p:cNvGraphicFramePr>
                <a:graphicFrameLocks/>
              </p:cNvGraphicFramePr>
              <p:nvPr/>
            </p:nvGraphicFramePr>
            <p:xfrm>
              <a:off x="3120" y="1349"/>
              <a:ext cx="2340" cy="2047"/>
            </p:xfrm>
            <a:graphic>
              <a:graphicData uri="http://schemas.openxmlformats.org/presentationml/2006/ole">
                <p:oleObj spid="_x0000_s1026" name="Clip" r:id="rId5" imgW="3659040" imgH="3201840" progId="MS_ClipArt_Gallery.2">
                  <p:embed/>
                </p:oleObj>
              </a:graphicData>
            </a:graphic>
          </p:graphicFrame>
          <p:sp>
            <p:nvSpPr>
              <p:cNvPr id="1032" name="AutoShape 15"/>
              <p:cNvSpPr>
                <a:spLocks noChangeArrowheads="1"/>
              </p:cNvSpPr>
              <p:nvPr/>
            </p:nvSpPr>
            <p:spPr bwMode="auto">
              <a:xfrm>
                <a:off x="4608" y="1536"/>
                <a:ext cx="666" cy="576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31" name="Text Box 17"/>
            <p:cNvSpPr txBox="1">
              <a:spLocks noChangeArrowheads="1"/>
            </p:cNvSpPr>
            <p:nvPr/>
          </p:nvSpPr>
          <p:spPr bwMode="auto">
            <a:xfrm>
              <a:off x="4934" y="1402"/>
              <a:ext cx="728" cy="30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2600">
                  <a:solidFill>
                    <a:srgbClr val="FFFF00"/>
                  </a:solidFill>
                </a:rPr>
                <a:t>Reason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4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838200"/>
          </a:xfrm>
          <a:noFill/>
        </p:spPr>
        <p:txBody>
          <a:bodyPr anchor="ctr"/>
          <a:lstStyle/>
          <a:p>
            <a:r>
              <a:rPr lang="en-US" sz="3600" smtClean="0"/>
              <a:t>Faith in Common People</a:t>
            </a:r>
          </a:p>
        </p:txBody>
      </p:sp>
      <p:pic>
        <p:nvPicPr>
          <p:cNvPr id="25607" name="Picture 7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50888"/>
            <a:ext cx="9142413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60325" y="974725"/>
            <a:ext cx="1387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US" b="1">
                <a:latin typeface="Arial" charset="0"/>
              </a:rPr>
              <a:t>Gustave</a:t>
            </a:r>
          </a:p>
          <a:p>
            <a:r>
              <a:rPr lang="en-US" b="1">
                <a:latin typeface="Arial" charset="0"/>
              </a:rPr>
              <a:t>Courbet</a:t>
            </a:r>
          </a:p>
          <a:p>
            <a:r>
              <a:rPr lang="en-US" b="1">
                <a:latin typeface="Arial" charset="0"/>
              </a:rPr>
              <a:t>1849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6" grpId="0"/>
      <p:bldP spid="2560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914400"/>
          </a:xfrm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  <a:noFill/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smtClean="0"/>
              <a:t>Emphasis on Freedom and Individualism</a:t>
            </a:r>
          </a:p>
          <a:p>
            <a:pPr marL="579438" lvl="1" indent="-122238">
              <a:lnSpc>
                <a:spcPct val="80000"/>
              </a:lnSpc>
            </a:pPr>
            <a:r>
              <a:rPr lang="en-US" sz="2600" smtClean="0"/>
              <a:t>Political freedom--American and French Revolution(liberty, equality, fraternity); antislavery and women’s suffrage movements</a:t>
            </a:r>
          </a:p>
          <a:p>
            <a:pPr marL="579438" lvl="1" indent="-122238">
              <a:lnSpc>
                <a:spcPct val="80000"/>
              </a:lnSpc>
            </a:pPr>
            <a:r>
              <a:rPr lang="en-US" sz="3200" smtClean="0">
                <a:solidFill>
                  <a:srgbClr val="FFFF00"/>
                </a:solidFill>
              </a:rPr>
              <a:t>“Men of England, wherefore plough / For the lords who lay ye low? / Wherefore weave with toil and care / The rich robes your tyrants wear?  . . . . . . . . . . . Wherefore, Bees of England, forge / Many a weapon, chain, and scourge, / . . . . . . / Sow seed,--but let no tyrant reap; / Find wealth,--let no imposter heap;”</a:t>
            </a:r>
            <a:r>
              <a:rPr lang="en-US" sz="2600" smtClean="0"/>
              <a:t> Shelley</a:t>
            </a:r>
          </a:p>
          <a:p>
            <a:pPr marL="579438" lvl="1" indent="-122238">
              <a:lnSpc>
                <a:spcPct val="80000"/>
              </a:lnSpc>
            </a:pPr>
            <a:r>
              <a:rPr lang="en-US" sz="3600" smtClean="0"/>
              <a:t>“If a man does not keep pace with his companions, perhaps it is because he hears a different drummer.”</a:t>
            </a:r>
            <a:r>
              <a:rPr lang="en-US" sz="2600" smtClean="0"/>
              <a:t> Thoreau</a:t>
            </a:r>
            <a:endParaRPr lang="en-US" smtClean="0"/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76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76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4" grpId="0"/>
      <p:bldP spid="2765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9702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2286000" y="6308725"/>
            <a:ext cx="487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r>
              <a:rPr lang="en-US">
                <a:latin typeface="Arial" charset="0"/>
              </a:rPr>
              <a:t>Commoners seeking their rights.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-15875" y="288925"/>
            <a:ext cx="9396413" cy="822325"/>
            <a:chOff x="-10" y="182"/>
            <a:chExt cx="5919" cy="518"/>
          </a:xfrm>
        </p:grpSpPr>
        <p:sp>
          <p:nvSpPr>
            <p:cNvPr id="25604" name="Rectangle 3"/>
            <p:cNvSpPr>
              <a:spLocks noChangeArrowheads="1"/>
            </p:cNvSpPr>
            <p:nvPr/>
          </p:nvSpPr>
          <p:spPr bwMode="auto">
            <a:xfrm>
              <a:off x="-10" y="182"/>
              <a:ext cx="981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="1">
                  <a:latin typeface="Arial" charset="0"/>
                </a:rPr>
                <a:t>Eugene</a:t>
              </a:r>
            </a:p>
            <a:p>
              <a:r>
                <a:rPr lang="en-US" b="1">
                  <a:latin typeface="Arial" charset="0"/>
                </a:rPr>
                <a:t>Delacroix</a:t>
              </a:r>
              <a:endParaRPr lang="en-US" b="1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25605" name="Rectangle 4"/>
            <p:cNvSpPr>
              <a:spLocks noChangeArrowheads="1"/>
            </p:cNvSpPr>
            <p:nvPr/>
          </p:nvSpPr>
          <p:spPr bwMode="auto">
            <a:xfrm>
              <a:off x="4310" y="182"/>
              <a:ext cx="1599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="1">
                  <a:latin typeface="Arial" charset="0"/>
                </a:rPr>
                <a:t>Liberty Leading </a:t>
              </a:r>
            </a:p>
            <a:p>
              <a:r>
                <a:rPr lang="en-US" b="1">
                  <a:latin typeface="Arial" charset="0"/>
                </a:rPr>
                <a:t>the People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3798" name="Picture 6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-15875" y="-15875"/>
            <a:ext cx="8509000" cy="3794125"/>
            <a:chOff x="-10" y="-10"/>
            <a:chExt cx="5360" cy="2390"/>
          </a:xfrm>
        </p:grpSpPr>
        <p:sp>
          <p:nvSpPr>
            <p:cNvPr id="26632" name="Rectangle 7"/>
            <p:cNvSpPr>
              <a:spLocks noChangeArrowheads="1"/>
            </p:cNvSpPr>
            <p:nvPr/>
          </p:nvSpPr>
          <p:spPr bwMode="auto">
            <a:xfrm>
              <a:off x="-10" y="1862"/>
              <a:ext cx="990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="1">
                  <a:latin typeface="Arial" charset="0"/>
                </a:rPr>
                <a:t>Theodore</a:t>
              </a:r>
            </a:p>
            <a:p>
              <a:r>
                <a:rPr lang="en-US" b="1">
                  <a:latin typeface="Arial" charset="0"/>
                </a:rPr>
                <a:t>Gericault</a:t>
              </a:r>
            </a:p>
          </p:txBody>
        </p:sp>
        <p:sp>
          <p:nvSpPr>
            <p:cNvPr id="26633" name="Rectangle 8"/>
            <p:cNvSpPr>
              <a:spLocks noChangeArrowheads="1"/>
            </p:cNvSpPr>
            <p:nvPr/>
          </p:nvSpPr>
          <p:spPr bwMode="auto">
            <a:xfrm>
              <a:off x="2534" y="-10"/>
              <a:ext cx="281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The</a:t>
              </a:r>
              <a:r>
                <a:rPr lang="en-US">
                  <a:solidFill>
                    <a:schemeClr val="bg2"/>
                  </a:solidFill>
                  <a:latin typeface="Arial" charset="0"/>
                </a:rPr>
                <a:t> </a:t>
              </a:r>
              <a:r>
                <a:rPr lang="en-US">
                  <a:latin typeface="Arial" charset="0"/>
                </a:rPr>
                <a:t>Raft of the Medussa - 1818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-15875" y="-15875"/>
            <a:ext cx="8993188" cy="1074738"/>
            <a:chOff x="-10" y="-10"/>
            <a:chExt cx="5665" cy="677"/>
          </a:xfrm>
        </p:grpSpPr>
        <p:sp>
          <p:nvSpPr>
            <p:cNvPr id="27652" name="Rectangle 3"/>
            <p:cNvSpPr>
              <a:spLocks noChangeArrowheads="1"/>
            </p:cNvSpPr>
            <p:nvPr/>
          </p:nvSpPr>
          <p:spPr bwMode="auto">
            <a:xfrm>
              <a:off x="-10" y="-10"/>
              <a:ext cx="183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b="1">
                  <a:latin typeface="Arial" charset="0"/>
                </a:rPr>
                <a:t>Francisco de Goya</a:t>
              </a:r>
            </a:p>
          </p:txBody>
        </p:sp>
        <p:sp>
          <p:nvSpPr>
            <p:cNvPr id="27653" name="Rectangle 4"/>
            <p:cNvSpPr>
              <a:spLocks noChangeArrowheads="1"/>
            </p:cNvSpPr>
            <p:nvPr/>
          </p:nvSpPr>
          <p:spPr bwMode="auto">
            <a:xfrm>
              <a:off x="3638" y="33"/>
              <a:ext cx="2017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sz="2000" b="1">
                  <a:latin typeface="Arial" charset="0"/>
                </a:rPr>
                <a:t>Execution of the Citizens</a:t>
              </a:r>
            </a:p>
            <a:p>
              <a:r>
                <a:rPr lang="en-US" sz="2000" b="1">
                  <a:latin typeface="Arial" charset="0"/>
                </a:rPr>
                <a:t>of Madrid, 3 May 1808</a:t>
              </a:r>
            </a:p>
            <a:p>
              <a:pPr lvl="2"/>
              <a:r>
                <a:rPr lang="en-US" sz="2000" b="1">
                  <a:latin typeface="Arial" charset="0"/>
                </a:rPr>
                <a:t>1814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762000"/>
          </a:xfrm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51816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z="3600" smtClean="0"/>
              <a:t>Spontaneity, intuition, feeling, imagination, wonder</a:t>
            </a:r>
          </a:p>
          <a:p>
            <a:pPr marL="457200" lvl="1" indent="0"/>
            <a:r>
              <a:rPr lang="en-US" sz="3600" smtClean="0"/>
              <a:t>“Jesus was all virtue, and acted from impulse, not from rules.” Blake</a:t>
            </a:r>
          </a:p>
          <a:p>
            <a:pPr marL="457200" lvl="1" indent="0"/>
            <a:r>
              <a:rPr lang="en-US" sz="3600" smtClean="0"/>
              <a:t>“[Poetry] is the spontaneous overflow of powerful feeling” and is put into art “from emotion recollected in tranquility.” Wordsworth 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  <p:bldP spid="37895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1143000"/>
          </a:xfrm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8305800" cy="5105400"/>
          </a:xfrm>
          <a:noFill/>
        </p:spPr>
        <p:txBody>
          <a:bodyPr/>
          <a:lstStyle/>
          <a:p>
            <a:pPr>
              <a:buFontTx/>
              <a:buNone/>
            </a:pPr>
            <a:r>
              <a:rPr lang="en-US" smtClean="0"/>
              <a:t>Passionate individual religiosity</a:t>
            </a:r>
          </a:p>
          <a:p>
            <a:pPr marL="457200" lvl="1" indent="0"/>
            <a:r>
              <a:rPr lang="en-US" sz="3400" smtClean="0"/>
              <a:t>Protestant view of each man his own intermediary with Christ</a:t>
            </a:r>
          </a:p>
          <a:p>
            <a:pPr marL="457200" lvl="1" indent="0"/>
            <a:r>
              <a:rPr lang="en-US" sz="3400" smtClean="0"/>
              <a:t>Transcendentalism</a:t>
            </a:r>
          </a:p>
          <a:p>
            <a:pPr marL="457200" lvl="1" indent="0"/>
            <a:r>
              <a:rPr lang="en-US" sz="3400" smtClean="0"/>
              <a:t>“Man has no Body distinct from his Soul; for that call’d Body is a portion of Soul discern’d by the five senses, the chief inlets of Soul in this age.”  William Blake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99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99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99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/>
      <p:bldP spid="3994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772400" cy="762000"/>
          </a:xfrm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3505200" cy="4191000"/>
          </a:xfrm>
          <a:noFill/>
        </p:spPr>
        <p:txBody>
          <a:bodyPr/>
          <a:lstStyle/>
          <a:p>
            <a:r>
              <a:rPr lang="en-US" sz="4000" smtClean="0"/>
              <a:t>Life after death</a:t>
            </a:r>
          </a:p>
          <a:p>
            <a:r>
              <a:rPr lang="en-US" sz="4000" smtClean="0"/>
              <a:t>Organic view of the world</a:t>
            </a:r>
          </a:p>
        </p:txBody>
      </p:sp>
      <p:pic>
        <p:nvPicPr>
          <p:cNvPr id="41992" name="Picture 8" descr="ang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9763" y="1295400"/>
            <a:ext cx="4694237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9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  <p:bldP spid="4199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88925" y="60325"/>
            <a:ext cx="8999538" cy="822325"/>
            <a:chOff x="182" y="38"/>
            <a:chExt cx="5669" cy="518"/>
          </a:xfrm>
        </p:grpSpPr>
        <p:sp>
          <p:nvSpPr>
            <p:cNvPr id="31748" name="Rectangle 3"/>
            <p:cNvSpPr>
              <a:spLocks noChangeArrowheads="1"/>
            </p:cNvSpPr>
            <p:nvPr/>
          </p:nvSpPr>
          <p:spPr bwMode="auto">
            <a:xfrm>
              <a:off x="182" y="38"/>
              <a:ext cx="184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lvl="3"/>
              <a:r>
                <a:rPr lang="en-US" b="1">
                  <a:latin typeface="Arial" charset="0"/>
                </a:rPr>
                <a:t>Delacroix</a:t>
              </a:r>
            </a:p>
          </p:txBody>
        </p:sp>
        <p:sp>
          <p:nvSpPr>
            <p:cNvPr id="31749" name="Rectangle 4"/>
            <p:cNvSpPr>
              <a:spLocks noChangeArrowheads="1"/>
            </p:cNvSpPr>
            <p:nvPr/>
          </p:nvSpPr>
          <p:spPr bwMode="auto">
            <a:xfrm>
              <a:off x="3408" y="38"/>
              <a:ext cx="244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r>
                <a:rPr lang="en-US" b="1">
                  <a:latin typeface="Arial" charset="0"/>
                </a:rPr>
                <a:t>Dante and Virgil in Hell </a:t>
              </a:r>
            </a:p>
            <a:p>
              <a:r>
                <a:rPr lang="en-US" b="1">
                  <a:latin typeface="Arial" charset="0"/>
                </a:rPr>
                <a:t>            1822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1828800"/>
          </a:xfrm>
        </p:spPr>
        <p:txBody>
          <a:bodyPr/>
          <a:lstStyle/>
          <a:p>
            <a:pPr algn="l"/>
            <a:r>
              <a:rPr lang="en-US" sz="4000" smtClean="0"/>
              <a:t>Age of Reason </a:t>
            </a:r>
            <a:br>
              <a:rPr lang="en-US" sz="4000" smtClean="0"/>
            </a:br>
            <a:r>
              <a:rPr lang="en-US" sz="4000" smtClean="0"/>
              <a:t>v.</a:t>
            </a:r>
            <a:br>
              <a:rPr lang="en-US" sz="4000" smtClean="0"/>
            </a:br>
            <a:r>
              <a:rPr lang="en-US" sz="4000" smtClean="0"/>
              <a:t> Age of Romanticism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514600"/>
            <a:ext cx="7772400" cy="3657600"/>
          </a:xfrm>
        </p:spPr>
        <p:txBody>
          <a:bodyPr/>
          <a:lstStyle/>
          <a:p>
            <a:r>
              <a:rPr lang="en-US" sz="4400" smtClean="0"/>
              <a:t>Descartes: “</a:t>
            </a:r>
            <a:r>
              <a:rPr lang="en-US" sz="4400" i="1" smtClean="0">
                <a:solidFill>
                  <a:srgbClr val="FFFF00"/>
                </a:solidFill>
              </a:rPr>
              <a:t>Cogito, ergo sum</a:t>
            </a:r>
            <a:r>
              <a:rPr lang="en-US" sz="4400" smtClean="0"/>
              <a:t>” (I think, therefore I exist.)</a:t>
            </a:r>
          </a:p>
          <a:p>
            <a:r>
              <a:rPr lang="en-US" sz="4400" smtClean="0"/>
              <a:t>Rousseau: “</a:t>
            </a:r>
            <a:r>
              <a:rPr lang="en-US" sz="4400" i="1" smtClean="0">
                <a:solidFill>
                  <a:srgbClr val="FFFF00"/>
                </a:solidFill>
              </a:rPr>
              <a:t>Exister, pour nous, c’est sentir</a:t>
            </a:r>
            <a:r>
              <a:rPr lang="en-US" sz="4400" smtClean="0"/>
              <a:t>”  (For us, to exist is to feel.)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  <p:bldP spid="75779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19150" y="571500"/>
            <a:ext cx="7715250" cy="6286500"/>
            <a:chOff x="516" y="360"/>
            <a:chExt cx="4860" cy="3960"/>
          </a:xfrm>
        </p:grpSpPr>
        <p:pic>
          <p:nvPicPr>
            <p:cNvPr id="32771" name="Picture 5" descr="Image:JWW TheLadyOfShallot 1888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6" y="360"/>
              <a:ext cx="4728" cy="3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2" name="Text Box 6"/>
            <p:cNvSpPr txBox="1">
              <a:spLocks noChangeArrowheads="1"/>
            </p:cNvSpPr>
            <p:nvPr/>
          </p:nvSpPr>
          <p:spPr bwMode="auto">
            <a:xfrm>
              <a:off x="1584" y="4032"/>
              <a:ext cx="3792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William Waterhouse The Lady of Shallot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7772400" cy="914400"/>
          </a:xfrm>
          <a:noFill/>
        </p:spPr>
        <p:txBody>
          <a:bodyPr anchor="ctr"/>
          <a:lstStyle/>
          <a:p>
            <a:r>
              <a:rPr lang="en-US" smtClean="0"/>
              <a:t>Romanticism:  A Poetic Age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838200"/>
            <a:ext cx="8915400" cy="6019800"/>
          </a:xfrm>
          <a:noFill/>
        </p:spPr>
        <p:txBody>
          <a:bodyPr/>
          <a:lstStyle/>
          <a:p>
            <a:r>
              <a:rPr lang="en-US" sz="3600" smtClean="0"/>
              <a:t>Wordsworth-- [Poetry is] the spontaneous overflow of powerful emotions recollected in tranquility.</a:t>
            </a:r>
          </a:p>
          <a:p>
            <a:r>
              <a:rPr lang="en-US" sz="3600" smtClean="0"/>
              <a:t>Hazlitt--[poetry is] the language of imagination and the passions.</a:t>
            </a:r>
          </a:p>
          <a:p>
            <a:r>
              <a:rPr lang="en-US" sz="3600" smtClean="0"/>
              <a:t>Shelley--[poetry redeems from decay] the visitations of the divine in man.</a:t>
            </a:r>
          </a:p>
          <a:p>
            <a:r>
              <a:rPr lang="en-US" sz="3600" smtClean="0"/>
              <a:t>Keats--[If poetry] comes not as naturally as the Leaves to a tree it had better not come at all.</a:t>
            </a:r>
            <a:r>
              <a:rPr lang="en-US" smtClean="0"/>
              <a:t> 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6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/>
      <p:bldP spid="4608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85800"/>
          </a:xfrm>
          <a:noFill/>
        </p:spPr>
        <p:txBody>
          <a:bodyPr anchor="ctr"/>
          <a:lstStyle/>
          <a:p>
            <a:r>
              <a:rPr lang="en-US" sz="4000" smtClean="0"/>
              <a:t>Romanticism:  A Poetic Age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915400" cy="58674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400" smtClean="0"/>
              <a:t>Popular forms:  blank verse, the ballad, the short lyric, Rime Royal stanzas, Spenserian stanzas, the sonnet</a:t>
            </a:r>
          </a:p>
          <a:p>
            <a:pPr>
              <a:lnSpc>
                <a:spcPct val="90000"/>
              </a:lnSpc>
            </a:pPr>
            <a:r>
              <a:rPr lang="en-US" sz="3400" smtClean="0"/>
              <a:t>Meter:  lines were often enjambed, loose, with a free use of caesura and other spontaneous breaks in patterns.</a:t>
            </a:r>
          </a:p>
          <a:p>
            <a:pPr>
              <a:lnSpc>
                <a:spcPct val="90000"/>
              </a:lnSpc>
            </a:pPr>
            <a:r>
              <a:rPr lang="en-US" sz="3800" smtClean="0">
                <a:solidFill>
                  <a:srgbClr val="FFFF00"/>
                </a:solidFill>
              </a:rPr>
              <a:t>“. . . spinning still/ The rapid line of motion, then at once/ Have I, reclining back upon my heels,/ Stopped short; yet still the solitary cliffs/ Wheeled by me -- . . .”</a:t>
            </a:r>
            <a:r>
              <a:rPr lang="en-US" sz="3400" smtClean="0"/>
              <a:t> (Wordsworth-- “The Prelude”)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/>
      <p:bldP spid="4710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914400"/>
          </a:xfrm>
          <a:noFill/>
        </p:spPr>
        <p:txBody>
          <a:bodyPr anchor="ctr"/>
          <a:lstStyle/>
          <a:p>
            <a:r>
              <a:rPr lang="en-US" sz="3200" smtClean="0"/>
              <a:t>Gothic Models Replace Greco-Roman Architecture</a:t>
            </a:r>
          </a:p>
        </p:txBody>
      </p:sp>
      <p:pic>
        <p:nvPicPr>
          <p:cNvPr id="48131" name="Picture 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371600"/>
            <a:ext cx="9142413" cy="548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762000"/>
          </a:xfrm>
        </p:spPr>
        <p:txBody>
          <a:bodyPr/>
          <a:lstStyle/>
          <a:p>
            <a:r>
              <a:rPr lang="en-US" sz="4000" smtClean="0"/>
              <a:t>Flying Buttresses—back of Notre Dame</a:t>
            </a:r>
          </a:p>
        </p:txBody>
      </p:sp>
      <p:pic>
        <p:nvPicPr>
          <p:cNvPr id="36867" name="Picture 2" descr="buttressesNotreDam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2950" y="990600"/>
            <a:ext cx="73342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en-US" sz="4000" smtClean="0"/>
              <a:t>Gothic Architecture</a:t>
            </a:r>
          </a:p>
        </p:txBody>
      </p:sp>
      <p:grpSp>
        <p:nvGrpSpPr>
          <p:cNvPr id="37891" name="Group 8"/>
          <p:cNvGrpSpPr>
            <a:grpSpLocks/>
          </p:cNvGrpSpPr>
          <p:nvPr/>
        </p:nvGrpSpPr>
        <p:grpSpPr bwMode="auto">
          <a:xfrm>
            <a:off x="-533400" y="1296988"/>
            <a:ext cx="8567738" cy="5561012"/>
            <a:chOff x="0" y="817"/>
            <a:chExt cx="5397" cy="3503"/>
          </a:xfrm>
        </p:grpSpPr>
        <p:pic>
          <p:nvPicPr>
            <p:cNvPr id="37892" name="Picture 5" descr="princetonStPaulsChurch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8670540" flipH="1" flipV="1">
              <a:off x="506" y="817"/>
              <a:ext cx="4891" cy="35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893" name="Text Box 6"/>
            <p:cNvSpPr txBox="1">
              <a:spLocks noChangeArrowheads="1"/>
            </p:cNvSpPr>
            <p:nvPr/>
          </p:nvSpPr>
          <p:spPr bwMode="auto">
            <a:xfrm rot="10800000" flipH="1" flipV="1">
              <a:off x="0" y="3840"/>
              <a:ext cx="2773" cy="32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en-US" sz="2800"/>
                <a:t>St. Paul’s Church---Princeton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6"/>
          <p:cNvSpPr txBox="1">
            <a:spLocks noChangeArrowheads="1"/>
          </p:cNvSpPr>
          <p:nvPr/>
        </p:nvSpPr>
        <p:spPr bwMode="auto">
          <a:xfrm>
            <a:off x="5029200" y="4953000"/>
            <a:ext cx="3886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-285750"/>
            <a:ext cx="8915400" cy="7143750"/>
            <a:chOff x="0" y="-180"/>
            <a:chExt cx="5616" cy="4500"/>
          </a:xfrm>
        </p:grpSpPr>
        <p:pic>
          <p:nvPicPr>
            <p:cNvPr id="38916" name="Picture 5" descr="11997_image_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-180"/>
              <a:ext cx="2994" cy="4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7" name="Text Box 7"/>
            <p:cNvSpPr txBox="1">
              <a:spLocks noChangeArrowheads="1"/>
            </p:cNvSpPr>
            <p:nvPr/>
          </p:nvSpPr>
          <p:spPr bwMode="auto">
            <a:xfrm>
              <a:off x="3312" y="2928"/>
              <a:ext cx="2304" cy="63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Gothic Architecture</a:t>
              </a:r>
            </a:p>
            <a:p>
              <a:pPr>
                <a:spcBef>
                  <a:spcPct val="50000"/>
                </a:spcBef>
              </a:pPr>
              <a:r>
                <a:rPr lang="en-US"/>
                <a:t>Princeton University Chapel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6"/>
          <p:cNvSpPr txBox="1">
            <a:spLocks noChangeArrowheads="1"/>
          </p:cNvSpPr>
          <p:nvPr/>
        </p:nvSpPr>
        <p:spPr bwMode="auto">
          <a:xfrm>
            <a:off x="2895600" y="3505200"/>
            <a:ext cx="53340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hlinkClick r:id="rId3"/>
              </a:rPr>
              <a:t>Romantic Music</a:t>
            </a:r>
            <a:endParaRPr lang="en-U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838200"/>
          </a:xfrm>
        </p:spPr>
        <p:txBody>
          <a:bodyPr/>
          <a:lstStyle/>
          <a:p>
            <a:r>
              <a:rPr lang="en-US" smtClean="0"/>
              <a:t>Qualities of Romanticism</a:t>
            </a: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8382000" cy="5334000"/>
          </a:xfrm>
        </p:spPr>
        <p:txBody>
          <a:bodyPr/>
          <a:lstStyle/>
          <a:p>
            <a:r>
              <a:rPr lang="en-US" smtClean="0"/>
              <a:t>Love of Nature</a:t>
            </a:r>
          </a:p>
          <a:p>
            <a:r>
              <a:rPr lang="en-US" smtClean="0"/>
              <a:t>Idealization of Rural Living</a:t>
            </a:r>
          </a:p>
          <a:p>
            <a:r>
              <a:rPr lang="en-US" smtClean="0"/>
              <a:t>Faith in Common People</a:t>
            </a:r>
          </a:p>
          <a:p>
            <a:r>
              <a:rPr lang="en-US" smtClean="0"/>
              <a:t>Emphasis on Freedom and Individualism</a:t>
            </a:r>
          </a:p>
          <a:p>
            <a:r>
              <a:rPr lang="en-US" smtClean="0"/>
              <a:t>Spontaneity, intuition, feeling, imagination, wonder</a:t>
            </a:r>
          </a:p>
          <a:p>
            <a:r>
              <a:rPr lang="en-US" smtClean="0"/>
              <a:t>Passionate individual religiosity</a:t>
            </a:r>
          </a:p>
          <a:p>
            <a:r>
              <a:rPr lang="en-US" smtClean="0"/>
              <a:t>Life after death; Organic view of the World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772400" cy="838200"/>
          </a:xfrm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447800"/>
            <a:ext cx="8305800" cy="5410200"/>
          </a:xfrm>
          <a:noFill/>
        </p:spPr>
        <p:txBody>
          <a:bodyPr anchor="ctr"/>
          <a:lstStyle/>
          <a:p>
            <a:pPr algn="l"/>
            <a:r>
              <a:rPr lang="en-US" sz="4000" smtClean="0"/>
              <a:t>Love of Nature</a:t>
            </a:r>
          </a:p>
          <a:p>
            <a:pPr algn="l"/>
            <a:r>
              <a:rPr lang="en-US" sz="4000" smtClean="0"/>
              <a:t>  “Are not the mountains, waves, and skies, a part / Of me and my soul, as I of them?” Byron </a:t>
            </a:r>
          </a:p>
          <a:p>
            <a:pPr algn="l"/>
            <a:r>
              <a:rPr lang="en-US" sz="4000" smtClean="0"/>
              <a:t>   “[A mountain is] the type of a majestic intellect, . . . There I beheld the emblem of a giant mind that feeds upon infinity.” Wordsworth</a:t>
            </a:r>
            <a:endParaRPr lang="en-US" smtClean="0"/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2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2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76200"/>
            <a:ext cx="5121275" cy="678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-15875" y="822325"/>
            <a:ext cx="9261475" cy="5711825"/>
            <a:chOff x="-10" y="518"/>
            <a:chExt cx="5834" cy="3598"/>
          </a:xfrm>
        </p:grpSpPr>
        <p:sp>
          <p:nvSpPr>
            <p:cNvPr id="9220" name="Rectangle 3"/>
            <p:cNvSpPr>
              <a:spLocks noChangeArrowheads="1"/>
            </p:cNvSpPr>
            <p:nvPr/>
          </p:nvSpPr>
          <p:spPr bwMode="auto">
            <a:xfrm>
              <a:off x="86" y="518"/>
              <a:ext cx="863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Nature</a:t>
              </a:r>
            </a:p>
            <a:p>
              <a:r>
                <a:rPr lang="en-US">
                  <a:latin typeface="Arial" charset="0"/>
                </a:rPr>
                <a:t>in the </a:t>
              </a:r>
            </a:p>
            <a:p>
              <a:r>
                <a:rPr lang="en-US">
                  <a:latin typeface="Arial" charset="0"/>
                </a:rPr>
                <a:t>raw, wild</a:t>
              </a:r>
            </a:p>
            <a:p>
              <a:r>
                <a:rPr lang="en-US">
                  <a:latin typeface="Arial" charset="0"/>
                </a:rPr>
                <a:t>state.</a:t>
              </a:r>
            </a:p>
          </p:txBody>
        </p:sp>
        <p:sp>
          <p:nvSpPr>
            <p:cNvPr id="9221" name="Rectangle 4"/>
            <p:cNvSpPr>
              <a:spLocks noChangeArrowheads="1"/>
            </p:cNvSpPr>
            <p:nvPr/>
          </p:nvSpPr>
          <p:spPr bwMode="auto">
            <a:xfrm>
              <a:off x="4502" y="854"/>
              <a:ext cx="1322" cy="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Awe-inspiring.</a:t>
              </a:r>
            </a:p>
            <a:p>
              <a:endParaRPr lang="en-US">
                <a:latin typeface="Arial" charset="0"/>
              </a:endParaRPr>
            </a:p>
            <a:p>
              <a:r>
                <a:rPr lang="en-US">
                  <a:latin typeface="Arial" charset="0"/>
                </a:rPr>
                <a:t>Sublime.</a:t>
              </a:r>
            </a:p>
          </p:txBody>
        </p:sp>
        <p:sp>
          <p:nvSpPr>
            <p:cNvPr id="9222" name="Rectangle 5"/>
            <p:cNvSpPr>
              <a:spLocks noChangeArrowheads="1"/>
            </p:cNvSpPr>
            <p:nvPr/>
          </p:nvSpPr>
          <p:spPr bwMode="auto">
            <a:xfrm>
              <a:off x="-10" y="3206"/>
              <a:ext cx="863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Casper</a:t>
              </a:r>
            </a:p>
            <a:p>
              <a:r>
                <a:rPr lang="en-US">
                  <a:latin typeface="Arial" charset="0"/>
                </a:rPr>
                <a:t>Friedrich</a:t>
              </a:r>
            </a:p>
          </p:txBody>
        </p:sp>
        <p:sp>
          <p:nvSpPr>
            <p:cNvPr id="9223" name="Rectangle 6"/>
            <p:cNvSpPr>
              <a:spLocks noChangeArrowheads="1"/>
            </p:cNvSpPr>
            <p:nvPr/>
          </p:nvSpPr>
          <p:spPr bwMode="auto">
            <a:xfrm>
              <a:off x="4502" y="2678"/>
              <a:ext cx="959" cy="1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 i="1">
                  <a:latin typeface="Arial" charset="0"/>
                </a:rPr>
                <a:t>The </a:t>
              </a:r>
            </a:p>
            <a:p>
              <a:r>
                <a:rPr lang="en-US" i="1">
                  <a:latin typeface="Arial" charset="0"/>
                </a:rPr>
                <a:t>Wanderer</a:t>
              </a:r>
            </a:p>
            <a:p>
              <a:r>
                <a:rPr lang="en-US" i="1">
                  <a:latin typeface="Arial" charset="0"/>
                </a:rPr>
                <a:t>above the</a:t>
              </a:r>
            </a:p>
            <a:p>
              <a:r>
                <a:rPr lang="en-US" i="1">
                  <a:latin typeface="Arial" charset="0"/>
                </a:rPr>
                <a:t>Mists</a:t>
              </a:r>
              <a:endParaRPr lang="en-US">
                <a:latin typeface="Arial" charset="0"/>
              </a:endParaRPr>
            </a:p>
            <a:p>
              <a:endParaRPr lang="en-US">
                <a:latin typeface="Arial" charset="0"/>
              </a:endParaRPr>
            </a:p>
            <a:p>
              <a:r>
                <a:rPr lang="en-US">
                  <a:latin typeface="Arial" charset="0"/>
                </a:rPr>
                <a:t>1817-8</a:t>
              </a:r>
            </a:p>
          </p:txBody>
        </p:sp>
        <p:sp>
          <p:nvSpPr>
            <p:cNvPr id="9224" name="Rectangle 7"/>
            <p:cNvSpPr>
              <a:spLocks noChangeArrowheads="1"/>
            </p:cNvSpPr>
            <p:nvPr/>
          </p:nvSpPr>
          <p:spPr bwMode="auto">
            <a:xfrm>
              <a:off x="4550" y="1670"/>
              <a:ext cx="70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r>
                <a:rPr lang="en-US">
                  <a:latin typeface="Arial" charset="0"/>
                </a:rPr>
                <a:t>Divine.</a:t>
              </a:r>
            </a:p>
          </p:txBody>
        </p:sp>
      </p:grp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-219075" y="104775"/>
            <a:ext cx="9363075" cy="6753225"/>
            <a:chOff x="-138" y="66"/>
            <a:chExt cx="5898" cy="4254"/>
          </a:xfrm>
        </p:grpSpPr>
        <p:pic>
          <p:nvPicPr>
            <p:cNvPr id="10243" name="Picture 5" descr="John_Constable_02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138" y="66"/>
              <a:ext cx="5898" cy="4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44" name="Text Box 6"/>
            <p:cNvSpPr txBox="1">
              <a:spLocks noChangeArrowheads="1"/>
            </p:cNvSpPr>
            <p:nvPr/>
          </p:nvSpPr>
          <p:spPr bwMode="auto">
            <a:xfrm>
              <a:off x="3168" y="3552"/>
              <a:ext cx="2256" cy="51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John Constable Seascape w/ Rain Cloud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r>
              <a:rPr lang="en-US" sz="3600" smtClean="0"/>
              <a:t>QUALITIES OF ROMANTICISM</a:t>
            </a: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1752600"/>
            <a:ext cx="9144000" cy="4724400"/>
          </a:xfrm>
          <a:noFill/>
        </p:spPr>
        <p:txBody>
          <a:bodyPr/>
          <a:lstStyle/>
          <a:p>
            <a:r>
              <a:rPr lang="en-US" smtClean="0"/>
              <a:t>Idealization of rural living</a:t>
            </a:r>
          </a:p>
          <a:p>
            <a:pPr marL="576263" lvl="1" indent="-119063">
              <a:buFontTx/>
              <a:buNone/>
            </a:pPr>
            <a:r>
              <a:rPr lang="en-US" sz="3600" smtClean="0"/>
              <a:t>“I met a little Cottage Girl: / She was eight years old, she said; / Her hair was thick with many a curl / That clustered round her head. / She had a rustic, woodland air, / An she was wildly clad: / Her eyes were fair, and very fair; / --Her beauty made me glad.”  Wordsworth</a:t>
            </a:r>
          </a:p>
        </p:txBody>
      </p:sp>
    </p:spTree>
  </p:cSld>
  <p:clrMapOvr>
    <a:masterClrMapping/>
  </p:clrMapOvr>
  <p:transition>
    <p:zoom dir="in"/>
    <p:sndAc>
      <p:stSnd>
        <p:snd r:embed="rId3" name="Camera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33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533400"/>
          </a:xfrm>
        </p:spPr>
        <p:txBody>
          <a:bodyPr/>
          <a:lstStyle/>
          <a:p>
            <a:r>
              <a:rPr lang="en-US" sz="4000" smtClean="0"/>
              <a:t/>
            </a:r>
            <a:br>
              <a:rPr lang="en-US" sz="4000" smtClean="0"/>
            </a:br>
            <a:endParaRPr lang="en-US" sz="4000" smtClean="0"/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990600" y="304800"/>
            <a:ext cx="7848600" cy="579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n-US" sz="3200" i="1">
                <a:solidFill>
                  <a:schemeClr val="tx2"/>
                </a:solidFill>
              </a:rPr>
              <a:t>Idealization of rural living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685800"/>
            <a:ext cx="8686800" cy="5867400"/>
            <a:chOff x="288" y="480"/>
            <a:chExt cx="5472" cy="3696"/>
          </a:xfrm>
        </p:grpSpPr>
        <p:pic>
          <p:nvPicPr>
            <p:cNvPr id="12293" name="Picture 6" descr="millet_gleaner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04" y="480"/>
              <a:ext cx="4656" cy="3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294" name="Text Box 7"/>
            <p:cNvSpPr txBox="1">
              <a:spLocks noChangeArrowheads="1"/>
            </p:cNvSpPr>
            <p:nvPr/>
          </p:nvSpPr>
          <p:spPr bwMode="auto">
            <a:xfrm>
              <a:off x="288" y="3888"/>
              <a:ext cx="4464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Millet: Gleaners</a:t>
              </a:r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ireball">
  <a:themeElements>
    <a:clrScheme name="Fireball.pot 1">
      <a:dk1>
        <a:srgbClr val="5F5F5F"/>
      </a:dk1>
      <a:lt1>
        <a:srgbClr val="FFFFCC"/>
      </a:lt1>
      <a:dk2>
        <a:srgbClr val="000000"/>
      </a:dk2>
      <a:lt2>
        <a:srgbClr val="FFCC66"/>
      </a:lt2>
      <a:accent1>
        <a:srgbClr val="FF9933"/>
      </a:accent1>
      <a:accent2>
        <a:srgbClr val="CC0066"/>
      </a:accent2>
      <a:accent3>
        <a:srgbClr val="AAAAAA"/>
      </a:accent3>
      <a:accent4>
        <a:srgbClr val="DADAAE"/>
      </a:accent4>
      <a:accent5>
        <a:srgbClr val="FFCAAD"/>
      </a:accent5>
      <a:accent6>
        <a:srgbClr val="B9005C"/>
      </a:accent6>
      <a:hlink>
        <a:srgbClr val="CC00CC"/>
      </a:hlink>
      <a:folHlink>
        <a:srgbClr val="990099"/>
      </a:folHlink>
    </a:clrScheme>
    <a:fontScheme name="Fireball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Fireball.pot 1">
        <a:dk1>
          <a:srgbClr val="5F5F5F"/>
        </a:dk1>
        <a:lt1>
          <a:srgbClr val="FFFFCC"/>
        </a:lt1>
        <a:dk2>
          <a:srgbClr val="000000"/>
        </a:dk2>
        <a:lt2>
          <a:srgbClr val="FFCC66"/>
        </a:lt2>
        <a:accent1>
          <a:srgbClr val="FF9933"/>
        </a:accent1>
        <a:accent2>
          <a:srgbClr val="CC0066"/>
        </a:accent2>
        <a:accent3>
          <a:srgbClr val="AAAAAA"/>
        </a:accent3>
        <a:accent4>
          <a:srgbClr val="DADAAE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reball.pot 2">
        <a:dk1>
          <a:srgbClr val="000000"/>
        </a:dk1>
        <a:lt1>
          <a:srgbClr val="FFFFFF"/>
        </a:lt1>
        <a:dk2>
          <a:srgbClr val="FF9900"/>
        </a:dk2>
        <a:lt2>
          <a:srgbClr val="5F5F5F"/>
        </a:lt2>
        <a:accent1>
          <a:srgbClr val="FF9933"/>
        </a:accent1>
        <a:accent2>
          <a:srgbClr val="CC0066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B9005C"/>
        </a:accent6>
        <a:hlink>
          <a:srgbClr val="CC00CC"/>
        </a:hlink>
        <a:folHlink>
          <a:srgbClr val="9900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reball.po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Designs\FIREBALL.POT</Template>
  <TotalTime>3</TotalTime>
  <Pages>11</Pages>
  <Words>981</Words>
  <Application>Microsoft Office PowerPoint</Application>
  <PresentationFormat>On-screen Show (4:3)</PresentationFormat>
  <Paragraphs>172</Paragraphs>
  <Slides>37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Times New Roman</vt:lpstr>
      <vt:lpstr>Arial</vt:lpstr>
      <vt:lpstr>Brush Script MT</vt:lpstr>
      <vt:lpstr>Fireball</vt:lpstr>
      <vt:lpstr>Microsoft Clip Gallery</vt:lpstr>
      <vt:lpstr>The Age of Romanticism</vt:lpstr>
      <vt:lpstr>The Age of Romanticism</vt:lpstr>
      <vt:lpstr>Age of Reason  v.  Age of Romanticism</vt:lpstr>
      <vt:lpstr>Qualities of Romanticism</vt:lpstr>
      <vt:lpstr>QUALITIES OF ROMANTICISM</vt:lpstr>
      <vt:lpstr>Slide 6</vt:lpstr>
      <vt:lpstr>Slide 7</vt:lpstr>
      <vt:lpstr>QUALITIES OF ROMANTICISM</vt:lpstr>
      <vt:lpstr> </vt:lpstr>
      <vt:lpstr>Slide 10</vt:lpstr>
      <vt:lpstr>Slide 11</vt:lpstr>
      <vt:lpstr>Slide 12</vt:lpstr>
      <vt:lpstr>The Exotic</vt:lpstr>
      <vt:lpstr>Slide 14</vt:lpstr>
      <vt:lpstr>The Exotic</vt:lpstr>
      <vt:lpstr>Slide 16</vt:lpstr>
      <vt:lpstr>QUALITIES OF ROMANTICISM</vt:lpstr>
      <vt:lpstr>Slide 18</vt:lpstr>
      <vt:lpstr>The Common People  </vt:lpstr>
      <vt:lpstr>Faith in Common People</vt:lpstr>
      <vt:lpstr>QUALITIES OF ROMANTICISM</vt:lpstr>
      <vt:lpstr>Slide 22</vt:lpstr>
      <vt:lpstr>Slide 23</vt:lpstr>
      <vt:lpstr>Slide 24</vt:lpstr>
      <vt:lpstr>Slide 25</vt:lpstr>
      <vt:lpstr>QUALITIES OF ROMANTICISM</vt:lpstr>
      <vt:lpstr>QUALITIES OF ROMANTICISM</vt:lpstr>
      <vt:lpstr>QUALITIES OF ROMANTICISM</vt:lpstr>
      <vt:lpstr>Slide 29</vt:lpstr>
      <vt:lpstr>Slide 30</vt:lpstr>
      <vt:lpstr>Romanticism:  A Poetic Age</vt:lpstr>
      <vt:lpstr>Romanticism:  A Poetic Age</vt:lpstr>
      <vt:lpstr>Gothic Models Replace Greco-Roman Architecture</vt:lpstr>
      <vt:lpstr>Flying Buttresses—back of Notre Dame</vt:lpstr>
      <vt:lpstr>Gothic Architecture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QUALITIES OF ROMANTICISM</dc:title>
  <dc:subject/>
  <dc:creator>Ed Reber</dc:creator>
  <cp:keywords/>
  <dc:description/>
  <cp:lastModifiedBy>user</cp:lastModifiedBy>
  <cp:revision>7691374</cp:revision>
  <cp:lastPrinted>1996-07-08T07:02:25Z</cp:lastPrinted>
  <dcterms:created xsi:type="dcterms:W3CDTF">1995-07-05T16:57:56Z</dcterms:created>
  <dcterms:modified xsi:type="dcterms:W3CDTF">2009-11-12T19:39:51Z</dcterms:modified>
</cp:coreProperties>
</file>